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481" r:id="rId5"/>
    <p:sldId id="488" r:id="rId6"/>
    <p:sldId id="491" r:id="rId7"/>
    <p:sldId id="508" r:id="rId8"/>
    <p:sldId id="510" r:id="rId9"/>
    <p:sldId id="514" r:id="rId10"/>
    <p:sldId id="489" r:id="rId11"/>
    <p:sldId id="513" r:id="rId12"/>
    <p:sldId id="515" r:id="rId13"/>
    <p:sldId id="516" r:id="rId14"/>
    <p:sldId id="517"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1D706-A93B-AA3F-A2C1-4CFEE4490E0F}" name="Jaclyn Cantu" initials="" userId="S::jacantu@texasagriculture.gov::0f3ce763-9fa5-4c41-a516-31dee6b39595" providerId="AD"/>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 id="{7E6B2FC7-0D53-F06A-4EEE-A48656EDF080}" name="Tracy Whitehead" initials="TW" userId="S::twhitehead@texasagriculture.gov::8b87d557-e8a3-41b4-92ad-1662217402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A4616"/>
    <a:srgbClr val="EF4B25"/>
    <a:srgbClr val="007767"/>
    <a:srgbClr val="036A38"/>
    <a:srgbClr val="721F5D"/>
    <a:srgbClr val="66B948"/>
    <a:srgbClr val="4A082E"/>
    <a:srgbClr val="A95124"/>
    <a:srgbClr val="6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ierksen" userId="bf73af3c-0a97-4fa8-8894-b42fe69dfa54" providerId="ADAL" clId="{84D43722-848F-44F9-B476-1BCCA8F5A836}"/>
    <pc:docChg chg="delSld">
      <pc:chgData name="David Dierksen" userId="bf73af3c-0a97-4fa8-8894-b42fe69dfa54" providerId="ADAL" clId="{84D43722-848F-44F9-B476-1BCCA8F5A836}" dt="2025-02-12T20:54:16.348" v="0" actId="47"/>
      <pc:docMkLst>
        <pc:docMk/>
      </pc:docMkLst>
      <pc:sldChg chg="del">
        <pc:chgData name="David Dierksen" userId="bf73af3c-0a97-4fa8-8894-b42fe69dfa54" providerId="ADAL" clId="{84D43722-848F-44F9-B476-1BCCA8F5A836}" dt="2025-02-12T20:54:16.348" v="0" actId="47"/>
        <pc:sldMkLst>
          <pc:docMk/>
          <pc:sldMk cId="1421115839"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2/12/2025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12/02/2025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Tree>
    <p:extLst>
      <p:ext uri="{BB962C8B-B14F-4D97-AF65-F5344CB8AC3E}">
        <p14:creationId xmlns:p14="http://schemas.microsoft.com/office/powerpoint/2010/main" val="3057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44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478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854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697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What are the notable timeframes and deadlines to </a:t>
            </a:r>
            <a:endParaRPr lang="en-US">
              <a:cs typeface="Arial"/>
            </a:endParaRPr>
          </a:p>
          <a:p>
            <a:r>
              <a:rPr lang="en-US">
                <a:latin typeface="Arial"/>
                <a:cs typeface="Arial"/>
              </a:rPr>
              <a:t>-transition to new warehouses (June 30th???); </a:t>
            </a:r>
            <a:endParaRPr lang="en-US">
              <a:cs typeface="Arial"/>
            </a:endParaRPr>
          </a:p>
          <a:p>
            <a:r>
              <a:rPr lang="en-US">
                <a:latin typeface="Arial"/>
                <a:cs typeface="Arial"/>
              </a:rPr>
              <a:t>-Move inventory – no more allocations at warehouses come April 30th – 0 inventory in warehouses;</a:t>
            </a:r>
          </a:p>
          <a:p>
            <a:r>
              <a:rPr lang="en-US">
                <a:latin typeface="Arial"/>
                <a:cs typeface="Arial"/>
              </a:rPr>
              <a:t>-Contract Requirements w/ SY 25 Warehouses – US Foods still w/out of </a:t>
            </a:r>
            <a:r>
              <a:rPr lang="en-US" err="1">
                <a:latin typeface="Arial"/>
                <a:cs typeface="Arial"/>
              </a:rPr>
              <a:t>signatre</a:t>
            </a:r>
            <a:r>
              <a:rPr lang="en-US">
                <a:latin typeface="Arial"/>
                <a:cs typeface="Arial"/>
              </a:rPr>
              <a:t>???</a:t>
            </a:r>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08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What are the notable timeframes and deadlines to </a:t>
            </a:r>
            <a:endParaRPr lang="en-US">
              <a:cs typeface="Arial"/>
            </a:endParaRPr>
          </a:p>
          <a:p>
            <a:r>
              <a:rPr lang="en-US">
                <a:latin typeface="Arial"/>
                <a:cs typeface="Arial"/>
              </a:rPr>
              <a:t>-transition to new warehouses (June 30th???); </a:t>
            </a:r>
            <a:endParaRPr lang="en-US">
              <a:cs typeface="Arial"/>
            </a:endParaRPr>
          </a:p>
          <a:p>
            <a:r>
              <a:rPr lang="en-US">
                <a:latin typeface="Arial"/>
                <a:cs typeface="Arial"/>
              </a:rPr>
              <a:t>-Move inventory – no more allocations at warehouses come April 30th – 0 inventory in warehouses;</a:t>
            </a:r>
          </a:p>
          <a:p>
            <a:r>
              <a:rPr lang="en-US">
                <a:latin typeface="Arial"/>
                <a:cs typeface="Arial"/>
              </a:rPr>
              <a:t>-Contract Requirements w/ SY 25 Warehouses – US Foods still w/out of </a:t>
            </a:r>
            <a:r>
              <a:rPr lang="en-US" err="1">
                <a:latin typeface="Arial"/>
                <a:cs typeface="Arial"/>
              </a:rPr>
              <a:t>signatre</a:t>
            </a:r>
            <a:r>
              <a:rPr lang="en-US">
                <a:latin typeface="Arial"/>
                <a:cs typeface="Arial"/>
              </a:rPr>
              <a:t>???</a:t>
            </a:r>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668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What are the notable timeframes and deadlines to </a:t>
            </a:r>
            <a:endParaRPr lang="en-US">
              <a:cs typeface="Arial"/>
            </a:endParaRPr>
          </a:p>
          <a:p>
            <a:r>
              <a:rPr lang="en-US">
                <a:latin typeface="Arial"/>
                <a:cs typeface="Arial"/>
              </a:rPr>
              <a:t>-transition to new warehouses (June 30th???); </a:t>
            </a:r>
            <a:endParaRPr lang="en-US">
              <a:cs typeface="Arial"/>
            </a:endParaRPr>
          </a:p>
          <a:p>
            <a:r>
              <a:rPr lang="en-US">
                <a:latin typeface="Arial"/>
                <a:cs typeface="Arial"/>
              </a:rPr>
              <a:t>-Move inventory – no more allocations at warehouses come April 30th – 0 inventory in warehouses;</a:t>
            </a:r>
          </a:p>
          <a:p>
            <a:r>
              <a:rPr lang="en-US">
                <a:latin typeface="Arial"/>
                <a:cs typeface="Arial"/>
              </a:rPr>
              <a:t>-Contract Requirements w/ SY 25 Warehouses – US Foods still w/out of </a:t>
            </a:r>
            <a:r>
              <a:rPr lang="en-US" err="1">
                <a:latin typeface="Arial"/>
                <a:cs typeface="Arial"/>
              </a:rPr>
              <a:t>signatre</a:t>
            </a:r>
            <a:r>
              <a:rPr lang="en-US">
                <a:latin typeface="Arial"/>
                <a:cs typeface="Arial"/>
              </a:rPr>
              <a:t>???</a:t>
            </a:r>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861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2/12/2025</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2/12/2025</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a:t>USDA Foods Updates</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81662" y="3059876"/>
            <a:ext cx="3884908" cy="697690"/>
          </a:xfrm>
        </p:spPr>
        <p:txBody>
          <a:bodyPr lIns="91440" tIns="45720" rIns="91440" bIns="45720" anchor="t">
            <a:noAutofit/>
          </a:bodyPr>
          <a:lstStyle/>
          <a:p>
            <a:r>
              <a:rPr lang="en-US">
                <a:latin typeface="Arial"/>
                <a:cs typeface="Arial"/>
              </a:rPr>
              <a:t>Jaclyn Cantu, RD</a:t>
            </a:r>
            <a:endParaRPr lang="en-US"/>
          </a:p>
          <a:p>
            <a:r>
              <a:rPr lang="en-US">
                <a:latin typeface="Arial"/>
                <a:cs typeface="Arial"/>
              </a:rPr>
              <a:t>Director of USDA Foods</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2/12/2025</a:t>
            </a:fld>
            <a:endParaRPr lang="en-US"/>
          </a:p>
          <a:p>
            <a:r>
              <a:rPr lang="en-US"/>
              <a:t>www.SquareMeals.org</a:t>
            </a:r>
          </a:p>
        </p:txBody>
      </p:sp>
    </p:spTree>
    <p:extLst>
      <p:ext uri="{BB962C8B-B14F-4D97-AF65-F5344CB8AC3E}">
        <p14:creationId xmlns:p14="http://schemas.microsoft.com/office/powerpoint/2010/main" val="3608111680"/>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lIns="91440" tIns="45720" rIns="91440" bIns="45720" anchor="t">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a:ea typeface="Roboto Condensed"/>
                <a:cs typeface="Segoe UI"/>
              </a:rPr>
              <a:t>Website</a:t>
            </a:r>
            <a:endParaRPr lang="en-US">
              <a:solidFill>
                <a:schemeClr val="accent5">
                  <a:lumMod val="75000"/>
                </a:schemeClr>
              </a:solidFill>
            </a:endParaRPr>
          </a:p>
          <a:p>
            <a:pPr algn="ctr"/>
            <a:r>
              <a:rPr lang="en-US" sz="11500" b="1">
                <a:solidFill>
                  <a:schemeClr val="accent5">
                    <a:lumMod val="75000"/>
                  </a:schemeClr>
                </a:solidFill>
                <a:effectLst>
                  <a:outerShdw blurRad="1270000" algn="ctr" rotWithShape="0">
                    <a:prstClr val="black">
                      <a:alpha val="40000"/>
                    </a:prstClr>
                  </a:outerShdw>
                </a:effectLst>
                <a:latin typeface="Rockwell"/>
                <a:ea typeface="Roboto Condensed"/>
                <a:cs typeface="Segoe UI"/>
              </a:rPr>
              <a:t> Updates</a:t>
            </a:r>
            <a:endParaRPr lang="en-US">
              <a:solidFill>
                <a:schemeClr val="accent5">
                  <a:lumMod val="75000"/>
                </a:schemeClr>
              </a:solidFil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10</a:t>
            </a:fld>
            <a:endParaRPr lang="en-US"/>
          </a:p>
        </p:txBody>
      </p:sp>
    </p:spTree>
    <p:extLst>
      <p:ext uri="{BB962C8B-B14F-4D97-AF65-F5344CB8AC3E}">
        <p14:creationId xmlns:p14="http://schemas.microsoft.com/office/powerpoint/2010/main" val="1289529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Website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5DD551A-3ECB-71CC-15B6-07E5C6963158}"/>
              </a:ext>
            </a:extLst>
          </p:cNvPr>
          <p:cNvSpPr txBox="1"/>
          <p:nvPr/>
        </p:nvSpPr>
        <p:spPr>
          <a:xfrm>
            <a:off x="444311" y="1498600"/>
            <a:ext cx="1078992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Georgia"/>
              <a:cs typeface="Segoe UI"/>
            </a:endParaRPr>
          </a:p>
          <a:p>
            <a:endParaRPr lang="en-US">
              <a:cs typeface="Segoe UI"/>
            </a:endParaRPr>
          </a:p>
          <a:p>
            <a:endParaRPr lang="en-US">
              <a:cs typeface="Segoe UI"/>
            </a:endParaRPr>
          </a:p>
          <a:p>
            <a:endParaRPr lang="en-US">
              <a:cs typeface="Segoe UI"/>
            </a:endParaRPr>
          </a:p>
          <a:p>
            <a:endParaRPr lang="en-US" b="1">
              <a:cs typeface="Segoe UI"/>
            </a:endParaRPr>
          </a:p>
        </p:txBody>
      </p:sp>
      <p:sp>
        <p:nvSpPr>
          <p:cNvPr id="5" name="TextBox 4">
            <a:extLst>
              <a:ext uri="{FF2B5EF4-FFF2-40B4-BE49-F238E27FC236}">
                <a16:creationId xmlns:a16="http://schemas.microsoft.com/office/drawing/2014/main" id="{F559F349-1E9B-28A3-8F5F-BDC66D83AE45}"/>
              </a:ext>
            </a:extLst>
          </p:cNvPr>
          <p:cNvSpPr txBox="1"/>
          <p:nvPr/>
        </p:nvSpPr>
        <p:spPr>
          <a:xfrm>
            <a:off x="949569" y="1990970"/>
            <a:ext cx="1055858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Georgia"/>
              </a:rPr>
              <a:t>TDA is working on website updates for FDP for NLSP, TEFAP, CSFP, FMNP and SFMNP.</a:t>
            </a:r>
            <a:endParaRPr lang="en-US"/>
          </a:p>
          <a:p>
            <a:pPr marL="285750" indent="-285750">
              <a:buFont typeface="Arial"/>
              <a:buChar char="•"/>
            </a:pPr>
            <a:endParaRPr lang="en-US">
              <a:latin typeface="Georgia"/>
            </a:endParaRPr>
          </a:p>
          <a:p>
            <a:pPr marL="285750" indent="-285750">
              <a:buFont typeface="Arial"/>
              <a:buChar char="•"/>
            </a:pPr>
            <a:r>
              <a:rPr lang="en-US">
                <a:latin typeface="Georgia"/>
              </a:rPr>
              <a:t>Improve end-user navigational experience</a:t>
            </a:r>
          </a:p>
          <a:p>
            <a:pPr marL="285750" indent="-285750">
              <a:buFont typeface="Arial"/>
              <a:buChar char="•"/>
            </a:pPr>
            <a:endParaRPr lang="en-US">
              <a:latin typeface="Georgia"/>
            </a:endParaRPr>
          </a:p>
          <a:p>
            <a:pPr marL="285750" indent="-285750">
              <a:buFont typeface="Arial"/>
              <a:buChar char="•"/>
            </a:pPr>
            <a:r>
              <a:rPr lang="en-US">
                <a:latin typeface="Georgia"/>
              </a:rPr>
              <a:t>Provide continuity across all programs</a:t>
            </a:r>
          </a:p>
          <a:p>
            <a:pPr marL="285750" indent="-285750">
              <a:buFont typeface="Arial"/>
              <a:buChar char="•"/>
            </a:pPr>
            <a:endParaRPr lang="en-US">
              <a:latin typeface="Georgia"/>
            </a:endParaRPr>
          </a:p>
          <a:p>
            <a:pPr marL="285750" indent="-285750">
              <a:buFont typeface="Arial"/>
              <a:buChar char="•"/>
            </a:pPr>
            <a:r>
              <a:rPr lang="en-US">
                <a:latin typeface="Georgia"/>
              </a:rPr>
              <a:t>Provide more consistent and concise information </a:t>
            </a:r>
          </a:p>
          <a:p>
            <a:pPr marL="285750" indent="-285750">
              <a:buFont typeface="Arial"/>
              <a:buChar char="•"/>
            </a:pPr>
            <a:endParaRPr lang="en-US">
              <a:latin typeface="Georgia"/>
            </a:endParaRPr>
          </a:p>
          <a:p>
            <a:pPr marL="285750" indent="-285750">
              <a:buFont typeface="Arial"/>
              <a:buChar char="•"/>
            </a:pPr>
            <a:r>
              <a:rPr lang="en-US">
                <a:latin typeface="Georgia"/>
              </a:rPr>
              <a:t>Demo forthcoming</a:t>
            </a:r>
          </a:p>
        </p:txBody>
      </p:sp>
    </p:spTree>
    <p:extLst>
      <p:ext uri="{BB962C8B-B14F-4D97-AF65-F5344CB8AC3E}">
        <p14:creationId xmlns:p14="http://schemas.microsoft.com/office/powerpoint/2010/main" val="343522431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Ordering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Tree>
    <p:extLst>
      <p:ext uri="{BB962C8B-B14F-4D97-AF65-F5344CB8AC3E}">
        <p14:creationId xmlns:p14="http://schemas.microsoft.com/office/powerpoint/2010/main" val="14361973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SY25 Ordering Monitoring</a:t>
            </a:r>
            <a:endParaRPr lang="en-US" sz="4400" b="0">
              <a:solidFill>
                <a:srgbClr val="000000"/>
              </a:solidFill>
              <a:latin typeface="Arial"/>
              <a:cs typeface="Arial"/>
            </a:endParaRP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001095"/>
          </a:xfrm>
          <a:prstGeom prst="rect">
            <a:avLst/>
          </a:prstGeom>
          <a:noFill/>
        </p:spPr>
        <p:txBody>
          <a:bodyPr wrap="square" lIns="91440" tIns="45720" rIns="91440" bIns="45720" rtlCol="0" anchor="t">
            <a:spAutoFit/>
          </a:bodyPr>
          <a:lstStyle/>
          <a:p>
            <a:pPr lvl="1">
              <a:defRPr/>
            </a:pPr>
            <a:endParaRPr lang="en-US">
              <a:solidFill>
                <a:srgbClr val="000000"/>
              </a:solidFill>
              <a:latin typeface="Century Gothic"/>
            </a:endParaRPr>
          </a:p>
          <a:p>
            <a:pPr marL="285750" indent="-285750">
              <a:buFont typeface="Arial,Sans-Serif"/>
              <a:buChar char="•"/>
              <a:defRPr/>
            </a:pPr>
            <a:r>
              <a:rPr lang="en-US">
                <a:solidFill>
                  <a:srgbClr val="000000"/>
                </a:solidFill>
                <a:latin typeface="Century Gothic"/>
              </a:rPr>
              <a:t>Schools should be running a monthly Requisition Status Report in WBSCM to stay up to date on truckload status. This also helps keep the user account active.</a:t>
            </a:r>
          </a:p>
          <a:p>
            <a:pPr marL="285750" indent="-285750">
              <a:buFont typeface="Arial,Sans-Serif"/>
              <a:buChar char="•"/>
              <a:defRPr/>
            </a:pPr>
            <a:endParaRPr lang="en-US">
              <a:solidFill>
                <a:srgbClr val="000000"/>
              </a:solidFill>
              <a:latin typeface="Century Gothic"/>
            </a:endParaRPr>
          </a:p>
          <a:p>
            <a:pPr marL="285750" indent="-285750">
              <a:buFont typeface="Arial,Sans-Serif"/>
              <a:buChar char="•"/>
              <a:defRPr/>
            </a:pPr>
            <a:r>
              <a:rPr lang="en-US">
                <a:solidFill>
                  <a:srgbClr val="000000"/>
                </a:solidFill>
                <a:ea typeface="+mn-lt"/>
                <a:cs typeface="+mn-lt"/>
              </a:rPr>
              <a:t>Schools should check their user accounts in WBSCM to validate that appropriate SFA staff are active, have the correct roles assigned, and that their emails are up to date.</a:t>
            </a:r>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The USDA Foods team uses the emails from the WBSCM User Security Report for communications.</a:t>
            </a:r>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endParaRPr lang="en-US">
              <a:solidFill>
                <a:srgbClr val="000000"/>
              </a:solidFill>
              <a:latin typeface="Century Gothic"/>
            </a:endParaRPr>
          </a:p>
          <a:p>
            <a:pPr marL="914400" lvl="1" indent="-457200">
              <a:buFont typeface="Arial"/>
              <a:buChar char="•"/>
              <a:defRPr/>
            </a:pPr>
            <a:endParaRPr lang="en-US" sz="2800">
              <a:solidFill>
                <a:srgbClr val="000000"/>
              </a:solidFill>
              <a:latin typeface="Century Gothic"/>
            </a:endParaRPr>
          </a:p>
          <a:p>
            <a:pPr lvl="1">
              <a:defRPr/>
            </a:pPr>
            <a:endParaRPr lang="en-US" sz="2800" b="1">
              <a:solidFill>
                <a:srgbClr val="000000"/>
              </a:solidFill>
              <a:latin typeface="Century Gothic"/>
            </a:endParaRPr>
          </a:p>
        </p:txBody>
      </p:sp>
    </p:spTree>
    <p:extLst>
      <p:ext uri="{BB962C8B-B14F-4D97-AF65-F5344CB8AC3E}">
        <p14:creationId xmlns:p14="http://schemas.microsoft.com/office/powerpoint/2010/main" val="2911142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SY25 DoD Utilization</a:t>
            </a:r>
            <a:endParaRPr lang="en-US" sz="4400" b="0">
              <a:solidFill>
                <a:srgbClr val="000000"/>
              </a:solidFill>
              <a:latin typeface="Arial"/>
              <a:cs typeface="Arial"/>
            </a:endParaRP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3416320"/>
          </a:xfrm>
          <a:prstGeom prst="rect">
            <a:avLst/>
          </a:prstGeom>
          <a:noFill/>
        </p:spPr>
        <p:txBody>
          <a:bodyPr wrap="square" lIns="91440" tIns="45720" rIns="91440" bIns="45720" rtlCol="0" anchor="t">
            <a:spAutoFit/>
          </a:bodyPr>
          <a:lstStyle/>
          <a:p>
            <a:pPr marL="285750" indent="-285750">
              <a:buFont typeface="Arial,Sans-Serif"/>
              <a:buChar char="•"/>
              <a:defRPr/>
            </a:pPr>
            <a:r>
              <a:rPr lang="en-US">
                <a:solidFill>
                  <a:srgbClr val="000000"/>
                </a:solidFill>
                <a:latin typeface="Century Gothic"/>
              </a:rPr>
              <a:t>The</a:t>
            </a:r>
            <a:r>
              <a:rPr lang="en-US">
                <a:solidFill>
                  <a:srgbClr val="000000"/>
                </a:solidFill>
                <a:ea typeface="+mn-lt"/>
                <a:cs typeface="+mn-lt"/>
              </a:rPr>
              <a:t> Ordering Team is monitoring DoD usage monthly.</a:t>
            </a:r>
            <a:endParaRPr lang="en-US"/>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Schools that have utilized all funds may receive communication asking if they can utilize additional DoD.</a:t>
            </a:r>
            <a:endParaRPr lang="en-US">
              <a:solidFill>
                <a:srgbClr val="000000"/>
              </a:solidFill>
              <a:latin typeface="Century Gothic"/>
            </a:endParaRPr>
          </a:p>
          <a:p>
            <a:pPr marL="285750" indent="-285750">
              <a:buFont typeface="Arial,Sans-Serif"/>
              <a:buChar char="•"/>
              <a:defRPr/>
            </a:pPr>
            <a:endParaRPr lang="en-US">
              <a:solidFill>
                <a:srgbClr val="000000"/>
              </a:solidFill>
              <a:latin typeface="Century Gothic"/>
            </a:endParaRPr>
          </a:p>
          <a:p>
            <a:pPr marL="285750" indent="-285750">
              <a:buFont typeface="Arial,Sans-Serif"/>
              <a:buChar char="•"/>
              <a:defRPr/>
            </a:pPr>
            <a:r>
              <a:rPr lang="en-US">
                <a:solidFill>
                  <a:srgbClr val="000000"/>
                </a:solidFill>
                <a:latin typeface="Century Gothic"/>
              </a:rPr>
              <a:t>Schools that have not utilized any DoD funds may put themselves at risk of redistribution once USDA Foods begins the usage analysis exercise.</a:t>
            </a:r>
          </a:p>
          <a:p>
            <a:pPr marL="285750" indent="-285750">
              <a:buFont typeface="Arial,Sans-Serif"/>
              <a:buChar char="•"/>
              <a:defRPr/>
            </a:pPr>
            <a:endParaRPr lang="en-US">
              <a:solidFill>
                <a:srgbClr val="000000"/>
              </a:solidFill>
              <a:latin typeface="Century Gothic"/>
            </a:endParaRPr>
          </a:p>
          <a:p>
            <a:pPr marL="285750" indent="-285750">
              <a:buFont typeface="Arial,Sans-Serif"/>
              <a:buChar char="•"/>
              <a:defRPr/>
            </a:pPr>
            <a:r>
              <a:rPr lang="en-US">
                <a:solidFill>
                  <a:srgbClr val="000000"/>
                </a:solidFill>
                <a:latin typeface="Century Gothic"/>
              </a:rPr>
              <a:t>We will ask for a plan to appropriately draw down funds before any action is taken. Schools must respond when this occurs toward the end of the calendar year.</a:t>
            </a:r>
          </a:p>
          <a:p>
            <a:pPr>
              <a:defRPr/>
            </a:pPr>
            <a:endParaRPr lang="en-US">
              <a:solidFill>
                <a:srgbClr val="000000"/>
              </a:solidFill>
              <a:latin typeface="Century Gothic"/>
            </a:endParaRPr>
          </a:p>
          <a:p>
            <a:pPr>
              <a:defRPr/>
            </a:pPr>
            <a:endParaRPr lang="en-US" b="1"/>
          </a:p>
        </p:txBody>
      </p:sp>
    </p:spTree>
    <p:extLst>
      <p:ext uri="{BB962C8B-B14F-4D97-AF65-F5344CB8AC3E}">
        <p14:creationId xmlns:p14="http://schemas.microsoft.com/office/powerpoint/2010/main" val="8253299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SY26 Preparation</a:t>
            </a:r>
            <a:endParaRPr lang="en-US" sz="4400" b="0">
              <a:solidFill>
                <a:srgbClr val="000000"/>
              </a:solidFill>
              <a:latin typeface="Arial"/>
              <a:cs typeface="Arial"/>
            </a:endParaRP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5078313"/>
          </a:xfrm>
          <a:prstGeom prst="rect">
            <a:avLst/>
          </a:prstGeom>
          <a:noFill/>
        </p:spPr>
        <p:txBody>
          <a:bodyPr wrap="square" lIns="91440" tIns="45720" rIns="91440" bIns="45720" rtlCol="0" anchor="t">
            <a:spAutoFit/>
          </a:bodyPr>
          <a:lstStyle/>
          <a:p>
            <a:pPr marL="285750" indent="-285750">
              <a:buFont typeface="Arial,Sans-Serif"/>
              <a:buChar char="•"/>
              <a:defRPr/>
            </a:pPr>
            <a:r>
              <a:rPr lang="en-US">
                <a:solidFill>
                  <a:srgbClr val="000000"/>
                </a:solidFill>
                <a:latin typeface="Century Gothic"/>
              </a:rPr>
              <a:t>The </a:t>
            </a:r>
            <a:r>
              <a:rPr lang="en-US">
                <a:solidFill>
                  <a:srgbClr val="000000"/>
                </a:solidFill>
                <a:ea typeface="+mn-lt"/>
                <a:cs typeface="+mn-lt"/>
              </a:rPr>
              <a:t>DoD Opt-In form is published with a deadline of October 31st. A yes response is required to be eligible to participate and have a portion of planned assistance level set aside for the SY26 DoD FFAV program.</a:t>
            </a:r>
            <a:endParaRPr lang="en-US"/>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Currently, 741 out of 1,146 schools have responded.</a:t>
            </a:r>
          </a:p>
          <a:p>
            <a:pPr marL="742950" lvl="1" indent="-285750">
              <a:buFont typeface="Courier New,monospace"/>
              <a:buChar char="o"/>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The USDA Foods Feedback survey is published with a deadline of October 31st. This is an opportunity for schools to give feedback on what direct delivery materials they will request and impact the catalog availability in WBSCM.</a:t>
            </a:r>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Currently, 297 out of 1,146 schools have responded.</a:t>
            </a:r>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r>
              <a:rPr lang="en-US">
                <a:solidFill>
                  <a:srgbClr val="000000"/>
                </a:solidFill>
                <a:ea typeface="+mn-lt"/>
                <a:cs typeface="+mn-lt"/>
              </a:rPr>
              <a:t>Schools can locate these on </a:t>
            </a:r>
            <a:r>
              <a:rPr lang="en-US" err="1">
                <a:solidFill>
                  <a:srgbClr val="000000"/>
                </a:solidFill>
                <a:ea typeface="+mn-lt"/>
                <a:cs typeface="+mn-lt"/>
              </a:rPr>
              <a:t>Squaremeals</a:t>
            </a:r>
            <a:r>
              <a:rPr lang="en-US">
                <a:solidFill>
                  <a:srgbClr val="000000"/>
                </a:solidFill>
                <a:ea typeface="+mn-lt"/>
                <a:cs typeface="+mn-lt"/>
              </a:rPr>
              <a:t> under </a:t>
            </a:r>
            <a:r>
              <a:rPr lang="en-US" b="1">
                <a:solidFill>
                  <a:srgbClr val="000000"/>
                </a:solidFill>
                <a:ea typeface="+mn-lt"/>
                <a:cs typeface="+mn-lt"/>
              </a:rPr>
              <a:t>Administration/Forms </a:t>
            </a:r>
            <a:r>
              <a:rPr lang="en-US">
                <a:solidFill>
                  <a:srgbClr val="000000"/>
                </a:solidFill>
                <a:ea typeface="+mn-lt"/>
                <a:cs typeface="+mn-lt"/>
              </a:rPr>
              <a:t>on the </a:t>
            </a:r>
            <a:r>
              <a:rPr lang="en-US" b="1" u="sng">
                <a:solidFill>
                  <a:srgbClr val="000000"/>
                </a:solidFill>
                <a:ea typeface="+mn-lt"/>
                <a:cs typeface="+mn-lt"/>
              </a:rPr>
              <a:t>Food Distribution Program for NSLP</a:t>
            </a:r>
            <a:r>
              <a:rPr lang="en-US">
                <a:solidFill>
                  <a:srgbClr val="000000"/>
                </a:solidFill>
                <a:ea typeface="+mn-lt"/>
                <a:cs typeface="+mn-lt"/>
              </a:rPr>
              <a:t> section.</a:t>
            </a:r>
          </a:p>
          <a:p>
            <a:pPr marL="285750" indent="-285750">
              <a:buFont typeface="Arial,Sans-Serif"/>
              <a:buChar char="•"/>
              <a:defRPr/>
            </a:pPr>
            <a:endParaRPr lang="en-US">
              <a:solidFill>
                <a:srgbClr val="000000"/>
              </a:solidFill>
              <a:ea typeface="+mn-lt"/>
              <a:cs typeface="+mn-lt"/>
            </a:endParaRPr>
          </a:p>
          <a:p>
            <a:pPr marL="285750" indent="-285750">
              <a:buFont typeface="Arial,Sans-Serif"/>
              <a:buChar char="•"/>
              <a:defRPr/>
            </a:pPr>
            <a:endParaRPr lang="en-US">
              <a:solidFill>
                <a:srgbClr val="000000"/>
              </a:solidFill>
              <a:latin typeface="Century Gothic"/>
            </a:endParaRPr>
          </a:p>
          <a:p>
            <a:pPr marL="285750" indent="-285750">
              <a:buFont typeface="Arial,Sans-Serif"/>
              <a:buChar char="•"/>
              <a:defRPr/>
            </a:pPr>
            <a:endParaRPr lang="en-US">
              <a:solidFill>
                <a:srgbClr val="000000"/>
              </a:solidFill>
              <a:latin typeface="Century Gothic"/>
            </a:endParaRPr>
          </a:p>
          <a:p>
            <a:pPr>
              <a:defRPr/>
            </a:pPr>
            <a:endParaRPr lang="en-US" b="1"/>
          </a:p>
        </p:txBody>
      </p:sp>
    </p:spTree>
    <p:extLst>
      <p:ext uri="{BB962C8B-B14F-4D97-AF65-F5344CB8AC3E}">
        <p14:creationId xmlns:p14="http://schemas.microsoft.com/office/powerpoint/2010/main" val="10288501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SY26 Preparation</a:t>
            </a:r>
            <a:endParaRPr lang="en-US" sz="4400" b="0">
              <a:solidFill>
                <a:srgbClr val="000000"/>
              </a:solidFill>
              <a:latin typeface="Arial"/>
              <a:cs typeface="Arial"/>
            </a:endParaRPr>
          </a:p>
          <a:p>
            <a:pPr algn="ctr"/>
            <a:endParaRPr lang="en-US" sz="4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524315"/>
          </a:xfrm>
          <a:prstGeom prst="rect">
            <a:avLst/>
          </a:prstGeom>
          <a:noFill/>
        </p:spPr>
        <p:txBody>
          <a:bodyPr wrap="square" lIns="91440" tIns="45720" rIns="91440" bIns="45720" rtlCol="0" anchor="t">
            <a:spAutoFit/>
          </a:bodyPr>
          <a:lstStyle/>
          <a:p>
            <a:pPr marL="285750" indent="-285750">
              <a:buFont typeface="Arial,Sans-Serif"/>
              <a:buChar char="•"/>
              <a:defRPr/>
            </a:pPr>
            <a:r>
              <a:rPr lang="en-US">
                <a:solidFill>
                  <a:srgbClr val="000000"/>
                </a:solidFill>
                <a:latin typeface="Century Gothic"/>
              </a:rPr>
              <a:t>USDA Foods Ordering team will begin validating participation for NSLP PY26.</a:t>
            </a:r>
          </a:p>
          <a:p>
            <a:pPr marL="285750" indent="-285750">
              <a:buFont typeface="Arial,Sans-Serif"/>
              <a:buChar char="•"/>
              <a:defRPr/>
            </a:pPr>
            <a:endParaRPr lang="en-US">
              <a:solidFill>
                <a:srgbClr val="000000"/>
              </a:solidFill>
              <a:latin typeface="Century Gothic"/>
            </a:endParaRPr>
          </a:p>
          <a:p>
            <a:pPr marL="285750" indent="-285750">
              <a:buFont typeface="Arial,Sans-Serif"/>
              <a:buChar char="•"/>
              <a:defRPr/>
            </a:pPr>
            <a:r>
              <a:rPr lang="en-US">
                <a:solidFill>
                  <a:srgbClr val="000000"/>
                </a:solidFill>
                <a:latin typeface="Century Gothic"/>
              </a:rPr>
              <a:t>This</a:t>
            </a:r>
            <a:r>
              <a:rPr lang="en-US">
                <a:solidFill>
                  <a:srgbClr val="000000"/>
                </a:solidFill>
                <a:ea typeface="+mn-lt"/>
                <a:cs typeface="+mn-lt"/>
              </a:rPr>
              <a:t> is based on School Nutrition application packet in TX-UNPS. </a:t>
            </a:r>
            <a:endParaRPr lang="en-US"/>
          </a:p>
          <a:p>
            <a:pPr marL="285750" indent="-285750">
              <a:buFont typeface="Arial,Sans-Serif"/>
              <a:buChar char="•"/>
              <a:defRPr/>
            </a:pPr>
            <a:endParaRPr lang="en-US"/>
          </a:p>
          <a:p>
            <a:pPr marL="285750" indent="-285750">
              <a:buFont typeface="Arial,Sans-Serif"/>
              <a:buChar char="•"/>
              <a:defRPr/>
            </a:pPr>
            <a:r>
              <a:rPr lang="en-US"/>
              <a:t>USDA Foods plan to have WBSCM updated with estimated entitlement values for PY26 in early December.</a:t>
            </a:r>
          </a:p>
          <a:p>
            <a:pPr marL="742950" lvl="1" indent="-285750">
              <a:buFont typeface="Courier New,monospace"/>
              <a:buChar char="o"/>
              <a:defRPr/>
            </a:pPr>
            <a:r>
              <a:rPr lang="en-US"/>
              <a:t>This will include the set aside allotment for DoD.</a:t>
            </a:r>
          </a:p>
          <a:p>
            <a:pPr marL="742950" lvl="1" indent="-285750">
              <a:buFont typeface="Courier New,monospace"/>
              <a:buChar char="o"/>
              <a:defRPr/>
            </a:pPr>
            <a:r>
              <a:rPr lang="en-US"/>
              <a:t>These values will be updated again in late January, early February once USDA updates estimated rate of assistance.</a:t>
            </a:r>
          </a:p>
          <a:p>
            <a:pPr marL="742950" lvl="1" indent="-285750">
              <a:buFont typeface="Courier New,monospace"/>
              <a:buChar char="o"/>
              <a:defRPr/>
            </a:pPr>
            <a:r>
              <a:rPr lang="en-US"/>
              <a:t>We will not make any adjustments to entitlement allocated to schools until USDA updates this value.</a:t>
            </a:r>
          </a:p>
          <a:p>
            <a:pPr marL="742950" lvl="1" indent="-285750">
              <a:buFont typeface="Courier New,monospace"/>
              <a:buChar char="o"/>
              <a:defRPr/>
            </a:pPr>
            <a:endParaRPr lang="en-US"/>
          </a:p>
          <a:p>
            <a:pPr marL="285750" indent="-285750">
              <a:buFont typeface="Arial,Sans-Serif"/>
              <a:buChar char="•"/>
              <a:defRPr/>
            </a:pPr>
            <a:endParaRPr lang="en-US"/>
          </a:p>
          <a:p>
            <a:pPr marL="285750" indent="-285750">
              <a:buFont typeface="Arial,Sans-Serif"/>
              <a:buChar char="•"/>
              <a:defRPr/>
            </a:pPr>
            <a:endParaRPr lang="en-US"/>
          </a:p>
          <a:p>
            <a:pPr marL="285750" indent="-285750">
              <a:buFont typeface="Arial,Sans-Serif"/>
              <a:buChar char="•"/>
              <a:defRPr/>
            </a:pPr>
            <a:endParaRPr lang="en-US"/>
          </a:p>
          <a:p>
            <a:pPr>
              <a:defRPr/>
            </a:pPr>
            <a:endParaRPr lang="en-US" b="1"/>
          </a:p>
        </p:txBody>
      </p:sp>
    </p:spTree>
    <p:extLst>
      <p:ext uri="{BB962C8B-B14F-4D97-AF65-F5344CB8AC3E}">
        <p14:creationId xmlns:p14="http://schemas.microsoft.com/office/powerpoint/2010/main" val="21257203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Inventory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7</a:t>
            </a:fld>
            <a:endParaRPr lang="en-US"/>
          </a:p>
        </p:txBody>
      </p:sp>
    </p:spTree>
    <p:extLst>
      <p:ext uri="{BB962C8B-B14F-4D97-AF65-F5344CB8AC3E}">
        <p14:creationId xmlns:p14="http://schemas.microsoft.com/office/powerpoint/2010/main" val="9604439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5DD551A-3ECB-71CC-15B6-07E5C6963158}"/>
              </a:ext>
            </a:extLst>
          </p:cNvPr>
          <p:cNvSpPr txBox="1"/>
          <p:nvPr/>
        </p:nvSpPr>
        <p:spPr>
          <a:xfrm>
            <a:off x="444311" y="1498600"/>
            <a:ext cx="1078992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Georgia"/>
              <a:cs typeface="Segoe UI"/>
            </a:endParaRPr>
          </a:p>
          <a:p>
            <a:endParaRPr lang="en-US">
              <a:cs typeface="Segoe UI"/>
            </a:endParaRPr>
          </a:p>
          <a:p>
            <a:endParaRPr lang="en-US">
              <a:cs typeface="Segoe UI"/>
            </a:endParaRPr>
          </a:p>
          <a:p>
            <a:endParaRPr lang="en-US">
              <a:cs typeface="Segoe UI"/>
            </a:endParaRPr>
          </a:p>
          <a:p>
            <a:endParaRPr lang="en-US" b="1">
              <a:cs typeface="Segoe UI"/>
            </a:endParaRPr>
          </a:p>
        </p:txBody>
      </p:sp>
      <p:sp>
        <p:nvSpPr>
          <p:cNvPr id="5" name="TextBox 4">
            <a:extLst>
              <a:ext uri="{FF2B5EF4-FFF2-40B4-BE49-F238E27FC236}">
                <a16:creationId xmlns:a16="http://schemas.microsoft.com/office/drawing/2014/main" id="{F559F349-1E9B-28A3-8F5F-BDC66D83AE45}"/>
              </a:ext>
            </a:extLst>
          </p:cNvPr>
          <p:cNvSpPr txBox="1"/>
          <p:nvPr/>
        </p:nvSpPr>
        <p:spPr>
          <a:xfrm>
            <a:off x="949569" y="1990970"/>
            <a:ext cx="1055858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Georgia"/>
              </a:rPr>
              <a:t>State Contract Warehouse Reminders</a:t>
            </a:r>
          </a:p>
          <a:p>
            <a:endParaRPr lang="en-US" b="1" u="sng">
              <a:latin typeface="Georgia"/>
            </a:endParaRPr>
          </a:p>
          <a:p>
            <a:pPr marL="285750" indent="-285750">
              <a:buFont typeface="Arial"/>
              <a:buChar char="•"/>
            </a:pPr>
            <a:r>
              <a:rPr lang="en-US">
                <a:latin typeface="Georgia"/>
              </a:rPr>
              <a:t>As a reminder, keep your USDA Foods inventory levels less than 6MOH to maintain compliance with the NSLP for SY25. Monitor the Best-If-Used-By Dates, Expiration Dates, and Pack Dates to maintain inventory at optimum quality.</a:t>
            </a:r>
            <a:endParaRPr lang="en-US">
              <a:latin typeface="Century Gothic"/>
            </a:endParaRPr>
          </a:p>
          <a:p>
            <a:pPr marL="285750" indent="-285750">
              <a:buFont typeface="Arial"/>
              <a:buChar char="•"/>
            </a:pPr>
            <a:endParaRPr lang="en-US">
              <a:latin typeface="Georgia"/>
            </a:endParaRPr>
          </a:p>
          <a:p>
            <a:pPr marL="285750" indent="-285750">
              <a:buFont typeface="Arial"/>
              <a:buChar char="•"/>
            </a:pPr>
            <a:endParaRPr lang="en-US">
              <a:latin typeface="Georgia"/>
            </a:endParaRPr>
          </a:p>
          <a:p>
            <a:pPr marL="285750" indent="-285750">
              <a:buFont typeface="Arial"/>
              <a:buChar char="•"/>
            </a:pPr>
            <a:r>
              <a:rPr lang="en-US">
                <a:latin typeface="Georgia"/>
              </a:rPr>
              <a:t>TDA has been reviewing the SY25 Private Storage reports from all FDP Regions and has instructed State Contracted Warehouses to </a:t>
            </a:r>
            <a:r>
              <a:rPr lang="en-US" u="sng">
                <a:latin typeface="Georgia"/>
              </a:rPr>
              <a:t>force ship inventory that has been sitting over 45 days to your sites</a:t>
            </a:r>
            <a:r>
              <a:rPr lang="en-US">
                <a:latin typeface="Georgia"/>
              </a:rPr>
              <a:t>. Please place your delivery orders, accordingly.</a:t>
            </a:r>
          </a:p>
          <a:p>
            <a:pPr marL="285750" indent="-285750">
              <a:buFont typeface="Arial"/>
              <a:buChar char="•"/>
            </a:pPr>
            <a:endParaRPr lang="en-US">
              <a:latin typeface="Georgia"/>
            </a:endParaRPr>
          </a:p>
          <a:p>
            <a:pPr marL="285750" indent="-285750">
              <a:buFont typeface="Arial"/>
              <a:buChar char="•"/>
            </a:pPr>
            <a:r>
              <a:rPr lang="en-US">
                <a:latin typeface="Georgia"/>
              </a:rPr>
              <a:t>Ensure all invoices are paid within </a:t>
            </a:r>
            <a:r>
              <a:rPr lang="en-US" u="sng">
                <a:latin typeface="Georgia"/>
              </a:rPr>
              <a:t>30 days of receiving your inventory/private storage fees</a:t>
            </a:r>
            <a:r>
              <a:rPr lang="en-US">
                <a:latin typeface="Georgia"/>
              </a:rPr>
              <a:t>.</a:t>
            </a:r>
            <a:endParaRPr lang="en-US"/>
          </a:p>
        </p:txBody>
      </p:sp>
    </p:spTree>
    <p:extLst>
      <p:ext uri="{BB962C8B-B14F-4D97-AF65-F5344CB8AC3E}">
        <p14:creationId xmlns:p14="http://schemas.microsoft.com/office/powerpoint/2010/main" val="89847974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5DD551A-3ECB-71CC-15B6-07E5C6963158}"/>
              </a:ext>
            </a:extLst>
          </p:cNvPr>
          <p:cNvSpPr txBox="1"/>
          <p:nvPr/>
        </p:nvSpPr>
        <p:spPr>
          <a:xfrm>
            <a:off x="444311" y="1498600"/>
            <a:ext cx="1078992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latin typeface="Georgia"/>
              <a:cs typeface="Segoe UI"/>
            </a:endParaRPr>
          </a:p>
          <a:p>
            <a:endParaRPr lang="en-US">
              <a:cs typeface="Segoe UI"/>
            </a:endParaRPr>
          </a:p>
          <a:p>
            <a:endParaRPr lang="en-US">
              <a:cs typeface="Segoe UI"/>
            </a:endParaRPr>
          </a:p>
          <a:p>
            <a:endParaRPr lang="en-US">
              <a:cs typeface="Segoe UI"/>
            </a:endParaRPr>
          </a:p>
          <a:p>
            <a:endParaRPr lang="en-US" b="1">
              <a:cs typeface="Segoe UI"/>
            </a:endParaRPr>
          </a:p>
        </p:txBody>
      </p:sp>
      <p:sp>
        <p:nvSpPr>
          <p:cNvPr id="5" name="TextBox 4">
            <a:extLst>
              <a:ext uri="{FF2B5EF4-FFF2-40B4-BE49-F238E27FC236}">
                <a16:creationId xmlns:a16="http://schemas.microsoft.com/office/drawing/2014/main" id="{F559F349-1E9B-28A3-8F5F-BDC66D83AE45}"/>
              </a:ext>
            </a:extLst>
          </p:cNvPr>
          <p:cNvSpPr txBox="1"/>
          <p:nvPr/>
        </p:nvSpPr>
        <p:spPr>
          <a:xfrm>
            <a:off x="949569" y="1990970"/>
            <a:ext cx="105585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Georgia"/>
              </a:rPr>
              <a:t>Cost Management Tool</a:t>
            </a:r>
          </a:p>
          <a:p>
            <a:endParaRPr lang="en-US" b="1" u="sng">
              <a:latin typeface="Georgia"/>
            </a:endParaRPr>
          </a:p>
          <a:p>
            <a:pPr marL="285750" indent="-285750">
              <a:buFont typeface="Arial"/>
              <a:buChar char="•"/>
            </a:pPr>
            <a:r>
              <a:rPr lang="en-US">
                <a:latin typeface="Georgia"/>
              </a:rPr>
              <a:t>This tool has been updated on </a:t>
            </a:r>
            <a:r>
              <a:rPr lang="en-US" err="1">
                <a:latin typeface="Georgia"/>
              </a:rPr>
              <a:t>Squaremeals</a:t>
            </a:r>
            <a:r>
              <a:rPr lang="en-US">
                <a:latin typeface="Georgia"/>
              </a:rPr>
              <a:t> to be able to add multiple items if needed and provide a total.  </a:t>
            </a:r>
            <a:endParaRPr lang="en-US" b="1" u="sng">
              <a:latin typeface="Georgia"/>
            </a:endParaRPr>
          </a:p>
          <a:p>
            <a:pPr marL="285750" indent="-285750">
              <a:buFont typeface="Arial"/>
              <a:buChar char="•"/>
            </a:pPr>
            <a:endParaRPr lang="en-US">
              <a:latin typeface="Georgia"/>
            </a:endParaRPr>
          </a:p>
          <a:p>
            <a:pPr marL="285750" indent="-285750">
              <a:buFont typeface="Arial"/>
              <a:buChar char="•"/>
            </a:pPr>
            <a:r>
              <a:rPr lang="en-US">
                <a:latin typeface="Georgia"/>
              </a:rPr>
              <a:t>We have also renamed this tool to Cost Management Tool since the original name was really used when it used to compare processing vs commercial cost.</a:t>
            </a:r>
          </a:p>
        </p:txBody>
      </p:sp>
    </p:spTree>
    <p:extLst>
      <p:ext uri="{BB962C8B-B14F-4D97-AF65-F5344CB8AC3E}">
        <p14:creationId xmlns:p14="http://schemas.microsoft.com/office/powerpoint/2010/main" val="1646717932"/>
      </p:ext>
    </p:extLst>
  </p:cSld>
  <p:clrMapOvr>
    <a:masterClrMapping/>
  </p:clrMapOvr>
  <p:transition spd="slow">
    <p:wipe/>
  </p:transition>
</p:sld>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148292DCCD3243BD88A1B02B25D2EE" ma:contentTypeVersion="14" ma:contentTypeDescription="Create a new document." ma:contentTypeScope="" ma:versionID="a9e63ac17000d51cb17757224f311b4d">
  <xsd:schema xmlns:xsd="http://www.w3.org/2001/XMLSchema" xmlns:xs="http://www.w3.org/2001/XMLSchema" xmlns:p="http://schemas.microsoft.com/office/2006/metadata/properties" xmlns:ns3="42885fea-74c9-4729-88c6-2ce77fed68ec" xmlns:ns4="3eb9ff95-4672-440e-884a-8dd818b3a0cd" targetNamespace="http://schemas.microsoft.com/office/2006/metadata/properties" ma:root="true" ma:fieldsID="55f9dbc4796675d109d176b553595544" ns3:_="" ns4:_="">
    <xsd:import namespace="42885fea-74c9-4729-88c6-2ce77fed68ec"/>
    <xsd:import namespace="3eb9ff95-4672-440e-884a-8dd818b3a0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85fea-74c9-4729-88c6-2ce77fed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9ff95-4672-440e-884a-8dd818b3a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3.xml><?xml version="1.0" encoding="utf-8"?>
<ds:datastoreItem xmlns:ds="http://schemas.openxmlformats.org/officeDocument/2006/customXml" ds:itemID="{676622C9-BE66-4155-835C-799F802351FA}">
  <ds:schemaRefs>
    <ds:schemaRef ds:uri="3eb9ff95-4672-440e-884a-8dd818b3a0cd"/>
    <ds:schemaRef ds:uri="42885fea-74c9-4729-88c6-2ce77fed6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772</Words>
  <Application>Microsoft Office PowerPoint</Application>
  <PresentationFormat>Widescreen</PresentationFormat>
  <Paragraphs>115</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Black</vt:lpstr>
      <vt:lpstr>Arial,Sans-Serif</vt:lpstr>
      <vt:lpstr>Calibri</vt:lpstr>
      <vt:lpstr>Century Gothic</vt:lpstr>
      <vt:lpstr>Courier New,monospace</vt:lpstr>
      <vt:lpstr>Georgia</vt:lpstr>
      <vt:lpstr>Rockwell</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David Dierksen</cp:lastModifiedBy>
  <cp:revision>2</cp:revision>
  <dcterms:created xsi:type="dcterms:W3CDTF">2016-11-18T06:06:25Z</dcterms:created>
  <dcterms:modified xsi:type="dcterms:W3CDTF">2025-02-12T20:54:19Z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0x0101003E148292DCCD3243BD88A1B02B25D2EE</vt:lpwstr>
  </property>
</Properties>
</file>